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8"/>
  </p:notesMasterIdLst>
  <p:handoutMasterIdLst>
    <p:handoutMasterId r:id="rId19"/>
  </p:handoutMasterIdLst>
  <p:sldIdLst>
    <p:sldId id="295" r:id="rId5"/>
    <p:sldId id="296" r:id="rId6"/>
    <p:sldId id="282" r:id="rId7"/>
    <p:sldId id="297" r:id="rId8"/>
    <p:sldId id="304" r:id="rId9"/>
    <p:sldId id="305" r:id="rId10"/>
    <p:sldId id="286" r:id="rId11"/>
    <p:sldId id="298" r:id="rId12"/>
    <p:sldId id="285" r:id="rId13"/>
    <p:sldId id="294" r:id="rId14"/>
    <p:sldId id="299" r:id="rId15"/>
    <p:sldId id="303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4" autoAdjust="0"/>
    <p:restoredTop sz="91293" autoAdjust="0"/>
  </p:normalViewPr>
  <p:slideViewPr>
    <p:cSldViewPr snapToGrid="0">
      <p:cViewPr varScale="1">
        <p:scale>
          <a:sx n="73" d="100"/>
          <a:sy n="73" d="100"/>
        </p:scale>
        <p:origin x="138" y="60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605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https://blog.leeandlow.com/2015/03/12/the-diversity-gap-in-silicon-valley/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84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6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491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8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5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43681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BCCDB-B58C-45B3-9E63-49F7B0819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white">
          <a:xfrm>
            <a:off x="0" y="4334005"/>
            <a:ext cx="12192000" cy="252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44128-E256-C1DC-AC6D-2BF10AC41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5212" y="4609578"/>
            <a:ext cx="10058400" cy="1295922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212" y="5943600"/>
            <a:ext cx="10058400" cy="914400"/>
          </a:xfrm>
        </p:spPr>
        <p:txBody>
          <a:bodyPr lIns="9144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1500" dirty="0">
                <a:solidFill>
                  <a:schemeClr val="bg1"/>
                </a:solidFill>
              </a:rPr>
              <a:t>Click to add 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8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822960" anchor="b" anchorCtr="0">
            <a:noAutofit/>
          </a:bodyPr>
          <a:lstStyle>
            <a:lvl1pPr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5389" y="4735798"/>
            <a:ext cx="6692313" cy="84584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76752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1" y="2183367"/>
            <a:ext cx="4998720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EAF6B01-7E55-3A14-DE85-588680B0910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03438" y="2183367"/>
            <a:ext cx="4672294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13635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79" y="286603"/>
            <a:ext cx="9966960" cy="145075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94560"/>
            <a:ext cx="6024003" cy="3754425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 marL="347472" indent="-347472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06640" y="2194560"/>
            <a:ext cx="4067175" cy="3754425"/>
          </a:xfrm>
          <a:solidFill>
            <a:schemeClr val="tx1">
              <a:lumMod val="85000"/>
              <a:lumOff val="15000"/>
            </a:schemeClr>
          </a:solidFill>
        </p:spPr>
        <p:txBody>
          <a:bodyPr lIns="274320" tIns="274320" rIns="274320" bIns="274320">
            <a:normAutofit/>
          </a:bodyPr>
          <a:lstStyle>
            <a:lvl1pPr marL="512064" indent="-512064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1pPr>
            <a:lvl2pPr marL="65836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84124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3pPr>
            <a:lvl4pPr marL="102412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4pPr>
            <a:lvl5pPr marL="120700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11493E3-605E-569A-BC16-ACFDDE98E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7280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303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250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DE7C46-EBCB-4558-B868-C6E743BAE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7474" y="640080"/>
            <a:ext cx="7229518" cy="511386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ED5FBCAA-65CF-CE8D-2A57-F07A559D61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5051" y="839520"/>
            <a:ext cx="6546596" cy="1729252"/>
          </a:xfrm>
        </p:spPr>
        <p:txBody>
          <a:bodyPr lIns="18288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AA471100-D8FC-C6A3-1AB4-9E0BBF5AA83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35050" y="2878052"/>
            <a:ext cx="3152775" cy="2557463"/>
          </a:xfrm>
        </p:spPr>
        <p:txBody>
          <a:bodyPr lIns="9144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31FFC008-9C4B-BB79-13EF-E3E28AF0285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428872" y="2878052"/>
            <a:ext cx="3152775" cy="2557463"/>
          </a:xfrm>
        </p:spPr>
        <p:txBody>
          <a:bodyPr lIns="9144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4FE1E40-4668-3A25-AAEB-34B59D71BB2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556170" y="839520"/>
            <a:ext cx="2600779" cy="4915168"/>
          </a:xfrm>
          <a:noFill/>
        </p:spPr>
        <p:txBody>
          <a:bodyPr/>
          <a:lstStyle>
            <a:lvl1pPr marL="457200" indent="-4572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1pPr>
            <a:lvl2pPr marL="54406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2pPr>
            <a:lvl3pPr marL="72694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3pPr>
            <a:lvl4pPr marL="90982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4pPr>
            <a:lvl5pPr marL="109270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592754-9FDD-4637-8931-8898DCEA2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4A9276-3942-47EA-B16C-FEF66FB6F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2128" y="2723126"/>
            <a:ext cx="646743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1839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782" r:id="rId18"/>
    <p:sldLayoutId id="2147483783" r:id="rId19"/>
    <p:sldLayoutId id="2147483784" r:id="rId20"/>
    <p:sldLayoutId id="2147483786" r:id="rId21"/>
    <p:sldLayoutId id="2147483788" r:id="rId2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Diversity in Tech</a:t>
            </a:r>
            <a:br>
              <a:rPr lang="en-US" dirty="0"/>
            </a:br>
            <a:r>
              <a:rPr lang="en-US" sz="1800" dirty="0"/>
              <a:t>Carlos Ruiz, Paris Lee, </a:t>
            </a:r>
            <a:br>
              <a:rPr lang="en-US" sz="1800" dirty="0"/>
            </a:br>
            <a:r>
              <a:rPr lang="en-US" sz="1800" dirty="0"/>
              <a:t>Daniel </a:t>
            </a:r>
            <a:r>
              <a:rPr lang="en-US" sz="1800" dirty="0" err="1"/>
              <a:t>Purrier</a:t>
            </a:r>
            <a:r>
              <a:rPr lang="en-US" sz="1800" dirty="0"/>
              <a:t>, Neyda Morales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June 10, 2024</a:t>
            </a:r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1CDF-C16E-D9FB-0490-6752F3BAC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Limitations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F8E5A-CF7D-4AEA-7B11-1CF53A729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Insert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24F7D-6361-80D6-276E-7CF274A9DF13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Insert info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670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16DB-BC4C-330B-1179-90F5684F6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08637BD7-EBE7-9B0F-2D96-E02697A450F5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C5646C18-01E0-75C8-7655-4411D8143C9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71E581-3C99-81DE-3F57-81E7595DC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 info</a:t>
            </a:r>
          </a:p>
        </p:txBody>
      </p:sp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13C2-6656-2A43-ABCE-B021D6A35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Cited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388F45F-4CEA-2255-ACB1-3478FBC2A03C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insert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22309C3-D1EC-FAF3-C7BF-F5FF58E6BD33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428872" y="2878052"/>
            <a:ext cx="2940919" cy="2557463"/>
          </a:xfrm>
        </p:spPr>
        <p:txBody>
          <a:bodyPr/>
          <a:lstStyle/>
          <a:p>
            <a:r>
              <a:rPr lang="en-US" dirty="0"/>
              <a:t>insert</a:t>
            </a:r>
          </a:p>
          <a:p>
            <a:endParaRPr lang="en-US" dirty="0"/>
          </a:p>
        </p:txBody>
      </p:sp>
      <p:pic>
        <p:nvPicPr>
          <p:cNvPr id="5" name="Picture 4" descr="A poster with text and numbers&#10;&#10;Description automatically generated">
            <a:extLst>
              <a:ext uri="{FF2B5EF4-FFF2-40B4-BE49-F238E27FC236}">
                <a16:creationId xmlns:a16="http://schemas.microsoft.com/office/drawing/2014/main" id="{D3E38EFA-4226-9A69-D204-C51497E54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7978" y="839520"/>
            <a:ext cx="3487783" cy="472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030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0" bIns="45720" rtlCol="0" anchor="t">
            <a:normAutofit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 Cleaning </a:t>
            </a:r>
          </a:p>
          <a:p>
            <a:r>
              <a:rPr lang="en-US" dirty="0"/>
              <a:t>Research Questions</a:t>
            </a:r>
          </a:p>
          <a:p>
            <a:r>
              <a:rPr lang="en-US" dirty="0"/>
              <a:t>Linear Modeling/Statistical Modeling</a:t>
            </a:r>
          </a:p>
          <a:p>
            <a:r>
              <a:rPr lang="en-US" dirty="0"/>
              <a:t>Call to Action</a:t>
            </a:r>
          </a:p>
          <a:p>
            <a:r>
              <a:rPr lang="en-US" dirty="0"/>
              <a:t>Bias and Limitations</a:t>
            </a:r>
          </a:p>
          <a:p>
            <a:r>
              <a:rPr lang="en-US" dirty="0"/>
              <a:t>Future Work</a:t>
            </a:r>
          </a:p>
          <a:p>
            <a:r>
              <a:rPr lang="en-US" dirty="0"/>
              <a:t>Works Cited</a:t>
            </a:r>
          </a:p>
          <a:p>
            <a:r>
              <a:rPr lang="en-US" dirty="0"/>
              <a:t>Q&amp;A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bIns="548640" anchor="b" anchorCtr="0"/>
          <a:lstStyle/>
          <a:p>
            <a:r>
              <a:rPr lang="en-US" dirty="0"/>
              <a:t>thesis:</a:t>
            </a:r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/>
              <a:t>Has racial diversity in the tech workplace increased over time? 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/>
              <a:t>Leaderboards/Visualizations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>
                <a:highlight>
                  <a:srgbClr val="FFFF00"/>
                </a:highlight>
              </a:rPr>
              <a:t>Line chart</a:t>
            </a:r>
          </a:p>
          <a:p>
            <a:pPr marL="457200" indent="-457200">
              <a:buAutoNum type="arabicPeriod" startAt="6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/>
              <a:t>What is the percentage of males vs females in the tech workplace over time?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/>
              <a:t>Leaderboards/Visualizations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>
                <a:highlight>
                  <a:srgbClr val="FFFF00"/>
                </a:highlight>
              </a:rPr>
              <a:t>Double bar chart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>
                <a:highlight>
                  <a:srgbClr val="FFFF00"/>
                </a:highlight>
              </a:rPr>
              <a:t>Donut chart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692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/>
              <a:t>Which racial group are companies more likely to hire over time? 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/>
              <a:t>Leaderboards/Visualizations</a:t>
            </a:r>
          </a:p>
          <a:p>
            <a:pPr marL="841248" lvl="1" indent="-457200">
              <a:buFont typeface="+mj-lt"/>
              <a:buAutoNum type="alphaLcParenR"/>
            </a:pPr>
            <a:r>
              <a:rPr lang="en-US" dirty="0">
                <a:highlight>
                  <a:srgbClr val="FFFF00"/>
                </a:highlight>
              </a:rPr>
              <a:t>Bar chart</a:t>
            </a:r>
          </a:p>
          <a:p>
            <a:pPr marL="841248" lvl="1" indent="-457200">
              <a:buAutoNum type="alphaLcParenR"/>
            </a:pPr>
            <a:endParaRPr lang="en-US" dirty="0"/>
          </a:p>
          <a:p>
            <a:pPr marL="457200" indent="-457200">
              <a:buAutoNum type="arabicPeriod" startAt="6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835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274320" rIns="822960" bIns="914400" anchor="b" anchorCtr="0"/>
          <a:lstStyle/>
          <a:p>
            <a:r>
              <a:rPr lang="en-US" dirty="0"/>
              <a:t>Linear / Statistical Modeling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4B5DA33-D8F1-18AD-FDB2-F6C8B3E0AC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288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AD8A-1DD0-5798-279E-723AFBF2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Regression(s)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E50FB-473C-3BEA-8431-B03765A89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Are companies that hire more Women more likely to hire Latinos/Blacks? (Regression)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FD42C-9F4E-2D2B-754C-DED3325D89C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dirty="0"/>
              <a:t>Are companies that hire more Women more likely to hire Asians? (Regression)</a:t>
            </a:r>
          </a:p>
        </p:txBody>
      </p:sp>
    </p:spTree>
    <p:extLst>
      <p:ext uri="{BB962C8B-B14F-4D97-AF65-F5344CB8AC3E}">
        <p14:creationId xmlns:p14="http://schemas.microsoft.com/office/powerpoint/2010/main" val="4288213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Call to 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33048-22A9-D939-B26C-9E8EDF36E4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690465"/>
          </a:xfrm>
        </p:spPr>
        <p:txBody>
          <a:bodyPr>
            <a:normAutofit/>
          </a:bodyPr>
          <a:lstStyle/>
          <a:p>
            <a:r>
              <a:rPr lang="en-US" dirty="0" err="1"/>
              <a:t>infoooo</a:t>
            </a:r>
            <a:endParaRPr lang="en-US" dirty="0"/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143589560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{E775D46C-BA0A-44AF-A6B2-43E6E28CC66D}tf22581678_win32</Template>
  <TotalTime>74</TotalTime>
  <Words>201</Words>
  <Application>Microsoft Office PowerPoint</Application>
  <PresentationFormat>Widescreen</PresentationFormat>
  <Paragraphs>57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RetrospectVTI</vt:lpstr>
      <vt:lpstr>Diversity in Tech Carlos Ruiz, Paris Lee,  Daniel Purrier, Neyda Morales  June 10, 2024</vt:lpstr>
      <vt:lpstr>Agenda</vt:lpstr>
      <vt:lpstr>thesis:</vt:lpstr>
      <vt:lpstr>Research Question 1</vt:lpstr>
      <vt:lpstr>Research Question 2</vt:lpstr>
      <vt:lpstr>Research Question 3</vt:lpstr>
      <vt:lpstr>Linear / Statistical Modeling</vt:lpstr>
      <vt:lpstr>Regression(s)</vt:lpstr>
      <vt:lpstr>Call to Action</vt:lpstr>
      <vt:lpstr>Bias and Limitations</vt:lpstr>
      <vt:lpstr>Future Work</vt:lpstr>
      <vt:lpstr>Works Cited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Neyda Morales</dc:creator>
  <cp:lastModifiedBy>Neyda Morales</cp:lastModifiedBy>
  <cp:revision>9</cp:revision>
  <dcterms:created xsi:type="dcterms:W3CDTF">2024-06-05T00:46:22Z</dcterms:created>
  <dcterms:modified xsi:type="dcterms:W3CDTF">2024-06-05T02:02:22Z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